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Bangers"/>
      <p:regular r:id="rId17"/>
    </p:embeddedFont>
    <p:embeddedFont>
      <p:font typeface="Montserra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54BFDE-E611-4D50-8A66-4C58219E8577}">
  <a:tblStyle styleId="{7754BFDE-E611-4D50-8A66-4C58219E85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Bangers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c1cca13d90b88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c1cca13d90b88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ff42f293704d1c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ff42f293704d1c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2dcb9ba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2dcb9ba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2dcb9ba1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2dcb9ba1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c1cca13d90b88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c1cca13d90b88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Hands-On: Steckbrett mit ESP32 bestücken, Batterie verbinden ⇒ erster Funktionstest</a:t>
            </a:r>
            <a:endParaRPr sz="18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c1cca13d90b88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c1cca13d90b88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Hands-On: ersten Servo ans Steckbrett, Handy-Fernbedienung in Betrieb nehmen, es bewegt sich was</a:t>
            </a:r>
            <a:endParaRPr sz="18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Demo: PWM auf Oszilloskop, Wifi-Konsole an D-O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1cca13d90b88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1cca13d90b88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Alle Servos verbinden, R2 fährt und dreht den Dome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Demo: Geschwindigkeitsregelung am Beispiel von D-O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c1cca13d90b88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c1cca13d90b88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Hands-On: Soundmodul mit Steckbrett und Lautsprecher mit Soundmodul verbinden, der Droide ist fertig!</a:t>
            </a:r>
            <a:endParaRPr sz="18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2dcb9ba1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2dcb9ba1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Alle Servos verbinden, R2 fährt und dreht den Dome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Demo: Geschwindigkeitsregelung am Beispiel von D-O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200"/>
              <a:buFont typeface="Bangers"/>
              <a:buNone/>
              <a:defRPr sz="52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200"/>
              <a:buFont typeface="Bangers"/>
              <a:buNone/>
              <a:defRPr sz="52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200"/>
              <a:buFont typeface="Bangers"/>
              <a:buNone/>
              <a:defRPr sz="52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200"/>
              <a:buFont typeface="Bangers"/>
              <a:buNone/>
              <a:defRPr sz="52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200"/>
              <a:buFont typeface="Bangers"/>
              <a:buNone/>
              <a:defRPr sz="52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200"/>
              <a:buFont typeface="Bangers"/>
              <a:buNone/>
              <a:defRPr sz="52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200"/>
              <a:buFont typeface="Bangers"/>
              <a:buNone/>
              <a:defRPr sz="52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200"/>
              <a:buFont typeface="Bangers"/>
              <a:buNone/>
              <a:defRPr sz="52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200"/>
              <a:buFont typeface="Bangers"/>
              <a:buNone/>
              <a:defRPr sz="52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ngers"/>
              <a:buNone/>
              <a:defRPr sz="2800">
                <a:latin typeface="Bangers"/>
                <a:ea typeface="Bangers"/>
                <a:cs typeface="Bangers"/>
                <a:sym typeface="Banger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ngers"/>
              <a:buNone/>
              <a:defRPr sz="2800">
                <a:latin typeface="Bangers"/>
                <a:ea typeface="Bangers"/>
                <a:cs typeface="Bangers"/>
                <a:sym typeface="Banger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ngers"/>
              <a:buNone/>
              <a:defRPr sz="2800">
                <a:latin typeface="Bangers"/>
                <a:ea typeface="Bangers"/>
                <a:cs typeface="Bangers"/>
                <a:sym typeface="Banger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ngers"/>
              <a:buNone/>
              <a:defRPr sz="2800">
                <a:latin typeface="Bangers"/>
                <a:ea typeface="Bangers"/>
                <a:cs typeface="Bangers"/>
                <a:sym typeface="Banger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ngers"/>
              <a:buNone/>
              <a:defRPr sz="2800">
                <a:latin typeface="Bangers"/>
                <a:ea typeface="Bangers"/>
                <a:cs typeface="Bangers"/>
                <a:sym typeface="Banger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ngers"/>
              <a:buNone/>
              <a:defRPr sz="2800">
                <a:latin typeface="Bangers"/>
                <a:ea typeface="Bangers"/>
                <a:cs typeface="Bangers"/>
                <a:sym typeface="Banger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ngers"/>
              <a:buNone/>
              <a:defRPr sz="2800">
                <a:latin typeface="Bangers"/>
                <a:ea typeface="Bangers"/>
                <a:cs typeface="Bangers"/>
                <a:sym typeface="Banger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ngers"/>
              <a:buNone/>
              <a:defRPr sz="2800">
                <a:latin typeface="Bangers"/>
                <a:ea typeface="Bangers"/>
                <a:cs typeface="Bangers"/>
                <a:sym typeface="Banger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ngers"/>
              <a:buNone/>
              <a:defRPr sz="2800"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Bangers"/>
              <a:buNone/>
              <a:defRPr sz="3600">
                <a:latin typeface="Bangers"/>
                <a:ea typeface="Bangers"/>
                <a:cs typeface="Bangers"/>
                <a:sym typeface="Banger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Bangers"/>
              <a:buNone/>
              <a:defRPr sz="3600">
                <a:latin typeface="Bangers"/>
                <a:ea typeface="Bangers"/>
                <a:cs typeface="Bangers"/>
                <a:sym typeface="Banger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Bangers"/>
              <a:buNone/>
              <a:defRPr sz="3600">
                <a:latin typeface="Bangers"/>
                <a:ea typeface="Bangers"/>
                <a:cs typeface="Bangers"/>
                <a:sym typeface="Banger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Bangers"/>
              <a:buNone/>
              <a:defRPr sz="3600">
                <a:latin typeface="Bangers"/>
                <a:ea typeface="Bangers"/>
                <a:cs typeface="Bangers"/>
                <a:sym typeface="Banger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Bangers"/>
              <a:buNone/>
              <a:defRPr sz="3600">
                <a:latin typeface="Bangers"/>
                <a:ea typeface="Bangers"/>
                <a:cs typeface="Bangers"/>
                <a:sym typeface="Banger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Bangers"/>
              <a:buNone/>
              <a:defRPr sz="3600">
                <a:latin typeface="Bangers"/>
                <a:ea typeface="Bangers"/>
                <a:cs typeface="Bangers"/>
                <a:sym typeface="Banger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Bangers"/>
              <a:buNone/>
              <a:defRPr sz="3600">
                <a:latin typeface="Bangers"/>
                <a:ea typeface="Bangers"/>
                <a:cs typeface="Bangers"/>
                <a:sym typeface="Banger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Bangers"/>
              <a:buNone/>
              <a:defRPr sz="3600">
                <a:latin typeface="Bangers"/>
                <a:ea typeface="Bangers"/>
                <a:cs typeface="Bangers"/>
                <a:sym typeface="Banger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Bangers"/>
              <a:buNone/>
              <a:defRPr sz="3600"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Bangers"/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50.png"/><Relationship Id="rId2" Type="http://schemas.openxmlformats.org/officeDocument/2006/relationships/image" Target="../media/image5.png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750910" y="0"/>
            <a:ext cx="539307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ngers"/>
              <a:buNone/>
              <a:defRPr sz="36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ngers"/>
              <a:buNone/>
              <a:defRPr sz="36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ngers"/>
              <a:buNone/>
              <a:defRPr sz="36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ngers"/>
              <a:buNone/>
              <a:defRPr sz="36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ngers"/>
              <a:buNone/>
              <a:defRPr sz="36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ngers"/>
              <a:buNone/>
              <a:defRPr sz="36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ngers"/>
              <a:buNone/>
              <a:defRPr sz="36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ngers"/>
              <a:buNone/>
              <a:defRPr sz="36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ngers"/>
              <a:buNone/>
              <a:defRPr sz="36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3875" y="122794"/>
            <a:ext cx="727275" cy="6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291" y="60950"/>
            <a:ext cx="711334" cy="79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925" y="60950"/>
            <a:ext cx="792602" cy="79260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hyperlink" Target="http://www.astromech.net" TargetMode="External"/><Relationship Id="rId5" Type="http://schemas.openxmlformats.org/officeDocument/2006/relationships/hyperlink" Target="https://www.patreon.com/mrbaddeley/" TargetMode="External"/><Relationship Id="rId6" Type="http://schemas.openxmlformats.org/officeDocument/2006/relationships/hyperlink" Target="http://www.droidbuildersgermany.de" TargetMode="External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1.jpg"/><Relationship Id="rId9" Type="http://schemas.openxmlformats.org/officeDocument/2006/relationships/image" Target="../media/image7.jp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37.jpg"/><Relationship Id="rId8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7.png"/><Relationship Id="rId13" Type="http://schemas.openxmlformats.org/officeDocument/2006/relationships/image" Target="../media/image23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35.png"/><Relationship Id="rId15" Type="http://schemas.openxmlformats.org/officeDocument/2006/relationships/image" Target="../media/image20.png"/><Relationship Id="rId14" Type="http://schemas.openxmlformats.org/officeDocument/2006/relationships/image" Target="../media/image26.jp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2.png"/><Relationship Id="rId9" Type="http://schemas.openxmlformats.org/officeDocument/2006/relationships/image" Target="../media/image49.png"/><Relationship Id="rId5" Type="http://schemas.openxmlformats.org/officeDocument/2006/relationships/image" Target="../media/image30.png"/><Relationship Id="rId6" Type="http://schemas.openxmlformats.org/officeDocument/2006/relationships/image" Target="../media/image21.png"/><Relationship Id="rId7" Type="http://schemas.openxmlformats.org/officeDocument/2006/relationships/image" Target="../media/image46.png"/><Relationship Id="rId8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Droidenbau Live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09./10. Dezember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Stuttgart Comic-Con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/>
          <p:nvPr>
            <p:ph type="title"/>
          </p:nvPr>
        </p:nvSpPr>
        <p:spPr>
          <a:xfrm>
            <a:off x="0" y="2236950"/>
            <a:ext cx="9144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/>
              <a:t>Vielen Dank!</a:t>
            </a:r>
            <a:endParaRPr sz="6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DER R2 BUILDERS CLUB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950" y="1114968"/>
            <a:ext cx="2604001" cy="193773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p14"/>
          <p:cNvSpPr txBox="1"/>
          <p:nvPr/>
        </p:nvSpPr>
        <p:spPr>
          <a:xfrm>
            <a:off x="3505950" y="3052700"/>
            <a:ext cx="2604000" cy="8892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www.astromech.net</a:t>
            </a: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Baupläne (Polystyrol, Holz, Alu)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Referenzfotos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Build-Threads – Inspiration!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94275" y="4050000"/>
            <a:ext cx="8478900" cy="8892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Bangers"/>
                <a:ea typeface="Bangers"/>
                <a:cs typeface="Bangers"/>
                <a:sym typeface="Bangers"/>
              </a:rPr>
              <a:t>Andere Quellen:</a:t>
            </a:r>
            <a:endParaRPr>
              <a:latin typeface="Bangers"/>
              <a:ea typeface="Bangers"/>
              <a:cs typeface="Bangers"/>
              <a:sym typeface="Banger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de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https://www.patreon.com/mrbaddeley</a:t>
            </a: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: Unfaßbar viele 3D-Druck-Modelle für Droiden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R2 Builders Club auf Facebook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…viele viele mehr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269400" y="3052700"/>
            <a:ext cx="2604000" cy="8892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www.droidbuildersgermany.de</a:t>
            </a: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Offizielles deutschsprachiges Builder-Forum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Build-Threads – Inspiration!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9175" y="1206502"/>
            <a:ext cx="2604001" cy="18461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4"/>
          <p:cNvSpPr txBox="1"/>
          <p:nvPr/>
        </p:nvSpPr>
        <p:spPr>
          <a:xfrm>
            <a:off x="394275" y="1114975"/>
            <a:ext cx="2952300" cy="28269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Anfänge Mitte der 90er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Clubgründung 1999 durch den Australier Dave Everett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2001 erste Kontakte mit Lucasfilm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Mitgliederzahl 1999: 30 weltweit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</a:pP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Mitgliederzahl 2023: 71.900, </a:t>
            </a:r>
            <a:b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davon 2.100 aktuell aktiv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880775"/>
            <a:ext cx="8520600" cy="40926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Materialien</a:t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Hardware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463848" y="1044900"/>
            <a:ext cx="2072024" cy="3677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" name="Google Shape;78;p15"/>
          <p:cNvGraphicFramePr/>
          <p:nvPr/>
        </p:nvGraphicFramePr>
        <p:xfrm>
          <a:off x="526475" y="137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{7754BFDE-E611-4D50-8A66-4C58219E8577}</a:tableStyleId>
              </a:tblPr>
              <a:tblGrid>
                <a:gridCol w="1674725"/>
                <a:gridCol w="447375"/>
                <a:gridCol w="1893025"/>
              </a:tblGrid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Typ</a:t>
                      </a:r>
                      <a:endParaRPr b="1"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Stück</a:t>
                      </a:r>
                      <a:endParaRPr b="1"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/>
                        <a:t>Verwendung</a:t>
                      </a:r>
                      <a:endParaRPr b="1"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M3x5 Senkkopfschraube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4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Servobefestigung im Bein</a:t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M3x8 </a:t>
                      </a:r>
                      <a:r>
                        <a:rPr lang="de" sz="800">
                          <a:solidFill>
                            <a:schemeClr val="dk1"/>
                          </a:solidFill>
                        </a:rPr>
                        <a:t>Senkkopfschraube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3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Dome Ring</a:t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M3x10 </a:t>
                      </a:r>
                      <a:r>
                        <a:rPr lang="de" sz="800">
                          <a:solidFill>
                            <a:schemeClr val="dk1"/>
                          </a:solidFill>
                        </a:rPr>
                        <a:t>Senkkopfschraube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4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Servobefestigung im Dome</a:t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M3x20 </a:t>
                      </a:r>
                      <a:r>
                        <a:rPr lang="de" sz="800">
                          <a:solidFill>
                            <a:schemeClr val="dk1"/>
                          </a:solidFill>
                        </a:rPr>
                        <a:t>Senkkopfschraube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5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2x Beine → </a:t>
                      </a:r>
                      <a:r>
                        <a:rPr lang="de" sz="800"/>
                        <a:t>Körper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2x Mittelfuß → Körper</a:t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M3x10 Madenschraube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3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2x Beine → Körper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1x Achse vordere Rolle</a:t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Kugellager 3mm x 7mm x 3mm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4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3x Dome-Rotation</a:t>
                      </a:r>
                      <a:br>
                        <a:rPr lang="de" sz="800"/>
                      </a:br>
                      <a:r>
                        <a:rPr lang="de" sz="800"/>
                        <a:t>1x Achse vordere Rolle</a:t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Kugellager 16mm x 5mm x 5mm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1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Rotation vordere Rolle</a:t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FS90R Servo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3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Dome, Antrieb</a:t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AA Batterie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4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4xAA Batteriebox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1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Steckplatine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1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Seeed Xiao EXP32-C3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1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Microcontroller</a:t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DFPlayer Mini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1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/>
                </a:tc>
              </a:tr>
              <a:tr h="1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Lautsprecher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/>
                        <a:t>1</a:t>
                      </a:r>
                      <a:endParaRPr sz="8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880775"/>
            <a:ext cx="8520600" cy="2063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Materialien und Techniken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14636" l="11187" r="19498" t="16226"/>
          <a:stretch/>
        </p:blipFill>
        <p:spPr>
          <a:xfrm>
            <a:off x="1787601" y="1258274"/>
            <a:ext cx="1187401" cy="157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N2114.JPG"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75" y="1258277"/>
            <a:ext cx="1187400" cy="158321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320975" y="2995875"/>
            <a:ext cx="8511300" cy="1895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950" y="3048850"/>
            <a:ext cx="1140851" cy="1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932442" y="3651625"/>
            <a:ext cx="38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206075" y="3199300"/>
            <a:ext cx="1416600" cy="431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M3x10 Madenschraube</a:t>
            </a:r>
            <a:b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einkleben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206075" y="4126475"/>
            <a:ext cx="1416600" cy="554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Fuß mit 4x Filamentdübel zusammenkleben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1700450" y="3347350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898750" y="3710575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7613" y="3104950"/>
            <a:ext cx="2081314" cy="16856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Hardware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7">
            <a:alphaModFix/>
          </a:blip>
          <a:srcRect b="8138" l="0" r="0" t="0"/>
          <a:stretch/>
        </p:blipFill>
        <p:spPr>
          <a:xfrm>
            <a:off x="4016050" y="986900"/>
            <a:ext cx="1547324" cy="189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8">
            <a:alphaModFix/>
          </a:blip>
          <a:srcRect b="11539" l="0" r="5446" t="21793"/>
          <a:stretch/>
        </p:blipFill>
        <p:spPr>
          <a:xfrm rot="1136273">
            <a:off x="5111875" y="1547277"/>
            <a:ext cx="1239393" cy="116514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016050" y="2588900"/>
            <a:ext cx="10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Alu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9">
            <a:alphaModFix/>
          </a:blip>
          <a:srcRect b="9362" l="7396" r="11057" t="0"/>
          <a:stretch/>
        </p:blipFill>
        <p:spPr>
          <a:xfrm rot="-5400000">
            <a:off x="6422164" y="1190213"/>
            <a:ext cx="1506924" cy="125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10">
            <a:alphaModFix/>
          </a:blip>
          <a:srcRect b="0" l="22501" r="18158" t="0"/>
          <a:stretch/>
        </p:blipFill>
        <p:spPr>
          <a:xfrm rot="900003">
            <a:off x="7527950" y="1214525"/>
            <a:ext cx="1139251" cy="143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6505575" y="2512700"/>
            <a:ext cx="10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Polystyrol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68475" y="2512700"/>
            <a:ext cx="10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Holz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787588" y="2512700"/>
            <a:ext cx="10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3D-Druck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1955300" y="4267075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32600" y="3104939"/>
            <a:ext cx="1256149" cy="16759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4916225" y="3237400"/>
            <a:ext cx="1187400" cy="554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M3x20 Senkkopfschraube</a:t>
            </a:r>
            <a:b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durchschrauben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6"/>
          <p:cNvSpPr/>
          <p:nvPr/>
        </p:nvSpPr>
        <p:spPr>
          <a:xfrm rot="5400000">
            <a:off x="4403583" y="4697373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5677600" y="4226750"/>
            <a:ext cx="1854900" cy="554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Loch für Mittelfuß durchstoßen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Beine und Fuß b</a:t>
            </a: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efestigen mit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3x M3x20 Senkkopf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6"/>
          <p:cNvSpPr/>
          <p:nvPr/>
        </p:nvSpPr>
        <p:spPr>
          <a:xfrm rot="-5400000">
            <a:off x="7593983" y="4074948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6"/>
          <p:cNvSpPr/>
          <p:nvPr/>
        </p:nvSpPr>
        <p:spPr>
          <a:xfrm rot="10800000">
            <a:off x="7029658" y="3401023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8202333" y="3401023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3829800" y="3710575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547550" y="3710575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368475" y="3048850"/>
            <a:ext cx="10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rPr>
              <a:t>Hands-ON</a:t>
            </a:r>
            <a:endParaRPr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4" name="Google Shape;114;p16"/>
          <p:cNvCxnSpPr/>
          <p:nvPr/>
        </p:nvCxnSpPr>
        <p:spPr>
          <a:xfrm>
            <a:off x="3720150" y="3111100"/>
            <a:ext cx="0" cy="1670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6"/>
          <p:cNvCxnSpPr/>
          <p:nvPr/>
        </p:nvCxnSpPr>
        <p:spPr>
          <a:xfrm>
            <a:off x="6505575" y="3107538"/>
            <a:ext cx="0" cy="1670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6"/>
          <p:cNvSpPr txBox="1"/>
          <p:nvPr/>
        </p:nvSpPr>
        <p:spPr>
          <a:xfrm>
            <a:off x="2921050" y="956975"/>
            <a:ext cx="1022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PLA:</a:t>
            </a:r>
            <a:b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Einfach zu drucken</a:t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Verformt sich bei 50°</a:t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PETG:</a:t>
            </a:r>
            <a:b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Bessere Temperatur-</a:t>
            </a:r>
            <a:b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beständigkeit</a:t>
            </a:r>
            <a:b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Neigt zum Fädenziehen</a:t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ABS:</a:t>
            </a:r>
            <a:b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Billig</a:t>
            </a:r>
            <a:b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Toll zu kleben</a:t>
            </a:r>
            <a:b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UV-empfindlich</a:t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ASA:</a:t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Nicht UV-empfindlich</a:t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Toll zu kleben</a:t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Relativ teuer</a:t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320975" y="2995875"/>
            <a:ext cx="8511300" cy="1895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3055" l="53073" r="29325" t="50156"/>
          <a:stretch/>
        </p:blipFill>
        <p:spPr>
          <a:xfrm>
            <a:off x="5672750" y="3038075"/>
            <a:ext cx="1197486" cy="179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311700" y="880775"/>
            <a:ext cx="8520600" cy="2063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Materialien und Techniken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475" y="1067225"/>
            <a:ext cx="1572025" cy="10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527" y="1586025"/>
            <a:ext cx="1117399" cy="7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Spannungsversorgung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368475" y="3048850"/>
            <a:ext cx="10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rPr>
              <a:t>Hands-ON</a:t>
            </a:r>
            <a:endParaRPr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6">
            <a:alphaModFix/>
          </a:blip>
          <a:srcRect b="12451" l="0" r="0" t="16922"/>
          <a:stretch/>
        </p:blipFill>
        <p:spPr>
          <a:xfrm>
            <a:off x="566625" y="1312000"/>
            <a:ext cx="1443450" cy="1019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414225" y="2255200"/>
            <a:ext cx="229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Blei-Gel-Akkus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Geringe Energiedichte, gutmütig</a:t>
            </a:r>
            <a:b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Groß und schwer (kann ein Vorteil sein!)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R2-Batterieboxen!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7">
            <a:alphaModFix/>
          </a:blip>
          <a:srcRect b="12739" l="0" r="0" t="20836"/>
          <a:stretch/>
        </p:blipFill>
        <p:spPr>
          <a:xfrm>
            <a:off x="2860725" y="1235800"/>
            <a:ext cx="1534736" cy="10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2709638" y="2233200"/>
            <a:ext cx="229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NiMH</a:t>
            </a: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-Akkus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Geringe Energiedichte, gutmütig</a:t>
            </a:r>
            <a:b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Relativ schwer, nur 1,2V pro Zelle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Besser verbaubar als Blei-Gel-Akkus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803813" y="2255200"/>
            <a:ext cx="229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LiIo/LiPo</a:t>
            </a: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-Akkus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Hohe Energiedichte, </a:t>
            </a: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FEUERGEFAHR!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3.7V pro Zelle, hohe Spannung bei kleiner Größe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8">
            <a:alphaModFix/>
          </a:blip>
          <a:srcRect b="18987" l="0" r="0" t="18981"/>
          <a:stretch/>
        </p:blipFill>
        <p:spPr>
          <a:xfrm>
            <a:off x="7352075" y="1312000"/>
            <a:ext cx="1331999" cy="61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7352070" y="2185250"/>
            <a:ext cx="136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Alkali-Batterie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Einweg-Batterie, 1.2V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Nur für sehr kleine Droiden.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" name="Google Shape;135;p17"/>
          <p:cNvCxnSpPr/>
          <p:nvPr/>
        </p:nvCxnSpPr>
        <p:spPr>
          <a:xfrm>
            <a:off x="2690325" y="1430400"/>
            <a:ext cx="0" cy="1400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4754850" y="1430400"/>
            <a:ext cx="0" cy="1400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7"/>
          <p:cNvCxnSpPr/>
          <p:nvPr/>
        </p:nvCxnSpPr>
        <p:spPr>
          <a:xfrm>
            <a:off x="7241825" y="1430400"/>
            <a:ext cx="0" cy="1400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1074" y="2696160"/>
            <a:ext cx="912415" cy="7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10">
            <a:alphaModFix/>
          </a:blip>
          <a:srcRect b="0" l="12512" r="11099" t="0"/>
          <a:stretch/>
        </p:blipFill>
        <p:spPr>
          <a:xfrm>
            <a:off x="2964300" y="3048150"/>
            <a:ext cx="1709102" cy="17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10">
            <a:alphaModFix/>
          </a:blip>
          <a:srcRect b="8333" l="57066" r="18094" t="49997"/>
          <a:stretch/>
        </p:blipFill>
        <p:spPr>
          <a:xfrm>
            <a:off x="1524825" y="3040325"/>
            <a:ext cx="1331999" cy="178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338019" y="3441525"/>
            <a:ext cx="1263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Steckplatine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Seitlich: Schiene für Batterie+ und Batterie-, vertikal durchverbunden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Mittig: </a:t>
            </a:r>
            <a:r>
              <a:rPr i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abcde</a:t>
            </a: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und </a:t>
            </a:r>
            <a:r>
              <a:rPr i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fghij</a:t>
            </a: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horizontal durchverbunden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3029875" y="3155050"/>
            <a:ext cx="1443600" cy="554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Batterie verbinden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Batterie+ (rot) an “+”</a:t>
            </a:r>
            <a:b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Batterie- (schwarz) an “</a:t>
            </a: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-”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11">
            <a:alphaModFix/>
          </a:blip>
          <a:srcRect b="15686" l="24992" r="0" t="11111"/>
          <a:stretch/>
        </p:blipFill>
        <p:spPr>
          <a:xfrm>
            <a:off x="4521299" y="3476338"/>
            <a:ext cx="1408425" cy="9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5549700" y="4240225"/>
            <a:ext cx="1332000" cy="554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ESP32 </a:t>
            </a: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verbinden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“+” an Pin “5V Supply”</a:t>
            </a:r>
            <a:b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“-” an Pin “GND”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7013225" y="3666375"/>
            <a:ext cx="1572000" cy="554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“ON”</a:t>
            </a: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Rotes Licht blinkt am ESP32.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3625975" y="3920325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6508075" y="3709150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311700" y="880775"/>
            <a:ext cx="8520600" cy="2063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Materialien und Techniken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2757375" y="1019750"/>
            <a:ext cx="134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Modellbau-</a:t>
            </a:r>
            <a:b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Fernbedienung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Robust und sicher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Kaum störanfällig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Groß und auffällig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320975" y="2995875"/>
            <a:ext cx="8511300" cy="1895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368475" y="3048850"/>
            <a:ext cx="10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rPr>
              <a:t>Hands-ON</a:t>
            </a:r>
            <a:endParaRPr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8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Fernsteuerung </a:t>
            </a: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00" y="1305200"/>
            <a:ext cx="1474876" cy="147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4">
            <a:alphaModFix/>
          </a:blip>
          <a:srcRect b="19120" l="17353" r="17359" t="19120"/>
          <a:stretch/>
        </p:blipFill>
        <p:spPr>
          <a:xfrm>
            <a:off x="1905875" y="1248350"/>
            <a:ext cx="784476" cy="74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/>
          <p:nvPr/>
        </p:nvSpPr>
        <p:spPr>
          <a:xfrm rot="-1539011">
            <a:off x="1202574" y="1289578"/>
            <a:ext cx="741123" cy="461677"/>
          </a:xfrm>
          <a:prstGeom prst="lightningBol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850" y="2222200"/>
            <a:ext cx="629313" cy="629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8"/>
          <p:cNvCxnSpPr>
            <a:stCxn id="158" idx="2"/>
            <a:endCxn id="160" idx="1"/>
          </p:cNvCxnSpPr>
          <p:nvPr/>
        </p:nvCxnSpPr>
        <p:spPr>
          <a:xfrm flipH="1" rot="-5400000">
            <a:off x="2456813" y="1831726"/>
            <a:ext cx="546300" cy="863700"/>
          </a:xfrm>
          <a:prstGeom prst="curvedConnector2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62" name="Google Shape;16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3091" y="1944341"/>
            <a:ext cx="1276350" cy="9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4045075" y="923400"/>
            <a:ext cx="104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Gamepads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538" y="1318779"/>
            <a:ext cx="1097715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2219" y="923400"/>
            <a:ext cx="739901" cy="123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6746950" y="2250900"/>
            <a:ext cx="107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Selbst-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entwicklung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4316050" y="2602550"/>
            <a:ext cx="104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Smartphone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85150" y="2243349"/>
            <a:ext cx="867925" cy="44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18880" y="1175223"/>
            <a:ext cx="954705" cy="7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5491700" y="923400"/>
            <a:ext cx="107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Microcontroller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7638" y="2257088"/>
            <a:ext cx="629313" cy="62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6">
            <a:alphaModFix/>
          </a:blip>
          <a:srcRect b="39952" l="0" r="0" t="39952"/>
          <a:stretch/>
        </p:blipFill>
        <p:spPr>
          <a:xfrm>
            <a:off x="5458050" y="2007467"/>
            <a:ext cx="1276350" cy="18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8"/>
          <p:cNvCxnSpPr>
            <a:stCxn id="169" idx="2"/>
            <a:endCxn id="171" idx="0"/>
          </p:cNvCxnSpPr>
          <p:nvPr/>
        </p:nvCxnSpPr>
        <p:spPr>
          <a:xfrm rot="5400000">
            <a:off x="5904382" y="2065348"/>
            <a:ext cx="339900" cy="43800"/>
          </a:xfrm>
          <a:prstGeom prst="curvedConnector3">
            <a:avLst>
              <a:gd fmla="val 49984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4" name="Google Shape;174;p18"/>
          <p:cNvCxnSpPr/>
          <p:nvPr/>
        </p:nvCxnSpPr>
        <p:spPr>
          <a:xfrm>
            <a:off x="3984600" y="1211975"/>
            <a:ext cx="0" cy="1400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7803550" y="1211975"/>
            <a:ext cx="0" cy="1400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18"/>
          <p:cNvSpPr/>
          <p:nvPr/>
        </p:nvSpPr>
        <p:spPr>
          <a:xfrm rot="-1539011">
            <a:off x="4914487" y="1189103"/>
            <a:ext cx="741123" cy="461677"/>
          </a:xfrm>
          <a:prstGeom prst="lightningBol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18"/>
          <p:cNvSpPr/>
          <p:nvPr/>
        </p:nvSpPr>
        <p:spPr>
          <a:xfrm rot="6594343">
            <a:off x="6482434" y="1229411"/>
            <a:ext cx="741151" cy="461690"/>
          </a:xfrm>
          <a:prstGeom prst="lightningBol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8"/>
          <p:cNvSpPr/>
          <p:nvPr/>
        </p:nvSpPr>
        <p:spPr>
          <a:xfrm rot="-4500049">
            <a:off x="4898499" y="1975311"/>
            <a:ext cx="741129" cy="461667"/>
          </a:xfrm>
          <a:prstGeom prst="lightningBol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7799425" y="867350"/>
            <a:ext cx="1041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Bluetooth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Geringe Latenz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Geringe Reich-</a:t>
            </a:r>
            <a:b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weite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In vielen Micro-</a:t>
            </a:r>
            <a:b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controllern in-</a:t>
            </a:r>
            <a:b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tegriert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Zigbee</a:t>
            </a:r>
            <a:b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Geringe Latenz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Höhere Reich-</a:t>
            </a:r>
            <a:b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weite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Spezialhardware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Wifi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Don’t use.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 rotWithShape="1">
          <a:blip r:embed="rId11">
            <a:alphaModFix/>
          </a:blip>
          <a:srcRect b="16573" l="36400" r="36403" t="16573"/>
          <a:stretch/>
        </p:blipFill>
        <p:spPr>
          <a:xfrm>
            <a:off x="5047158" y="2170300"/>
            <a:ext cx="132992" cy="1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12">
            <a:alphaModFix/>
          </a:blip>
          <a:srcRect b="18703" l="0" r="0" t="5233"/>
          <a:stretch/>
        </p:blipFill>
        <p:spPr>
          <a:xfrm>
            <a:off x="4467275" y="3155038"/>
            <a:ext cx="990824" cy="163158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/>
          <p:nvPr/>
        </p:nvSpPr>
        <p:spPr>
          <a:xfrm rot="-2821180">
            <a:off x="5266769" y="3036024"/>
            <a:ext cx="168538" cy="13479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18"/>
          <p:cNvPicPr preferRelativeResize="0"/>
          <p:nvPr/>
        </p:nvPicPr>
        <p:blipFill rotWithShape="1">
          <a:blip r:embed="rId13">
            <a:alphaModFix/>
          </a:blip>
          <a:srcRect b="24648" l="0" r="0" t="5067"/>
          <a:stretch/>
        </p:blipFill>
        <p:spPr>
          <a:xfrm>
            <a:off x="5501600" y="3175825"/>
            <a:ext cx="1041600" cy="1584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/>
          <p:nvPr/>
        </p:nvSpPr>
        <p:spPr>
          <a:xfrm rot="6117">
            <a:off x="5820644" y="4297319"/>
            <a:ext cx="168600" cy="13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 rotWithShape="1">
          <a:blip r:embed="rId14">
            <a:alphaModFix/>
          </a:blip>
          <a:srcRect b="14934" l="10019" r="35380" t="19072"/>
          <a:stretch/>
        </p:blipFill>
        <p:spPr>
          <a:xfrm>
            <a:off x="1472373" y="3088425"/>
            <a:ext cx="2515200" cy="17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502450" y="4013425"/>
            <a:ext cx="1097700" cy="677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Servo</a:t>
            </a: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verbinden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“+” an Rot</a:t>
            </a:r>
            <a:b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“-” an Braun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Pin 3 an Orange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 rotWithShape="1">
          <a:blip r:embed="rId15">
            <a:alphaModFix/>
          </a:blip>
          <a:srcRect b="15686" l="2631" r="26431" t="11111"/>
          <a:stretch/>
        </p:blipFill>
        <p:spPr>
          <a:xfrm>
            <a:off x="2710613" y="3893838"/>
            <a:ext cx="1332000" cy="9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 rot="-10794203">
            <a:off x="2786644" y="4177481"/>
            <a:ext cx="355801" cy="254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4794012" y="3500075"/>
            <a:ext cx="1474800" cy="677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Dabble auf Smartphone mit ESP32</a:t>
            </a: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verbinden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“Verbinden”-Symbol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“Connect”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6950" y="3211601"/>
            <a:ext cx="1791236" cy="9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/>
          <p:nvPr/>
        </p:nvSpPr>
        <p:spPr>
          <a:xfrm rot="-8997838">
            <a:off x="7719345" y="3466408"/>
            <a:ext cx="168417" cy="13481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18"/>
          <p:cNvSpPr/>
          <p:nvPr/>
        </p:nvSpPr>
        <p:spPr>
          <a:xfrm rot="-2981862">
            <a:off x="8348095" y="3466362"/>
            <a:ext cx="168362" cy="13494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6972237" y="4177175"/>
            <a:ext cx="1474800" cy="431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Servo bewegt sich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bei Druck auf        / 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7808400" y="4406400"/>
            <a:ext cx="109800" cy="1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8043300" y="4406400"/>
            <a:ext cx="109800" cy="1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1707850" y="3845138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4467275" y="3333338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7516863" y="3121238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idx="1" type="body"/>
          </p:nvPr>
        </p:nvSpPr>
        <p:spPr>
          <a:xfrm>
            <a:off x="311700" y="880775"/>
            <a:ext cx="8520600" cy="2063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Materialien und Techniken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320975" y="2995875"/>
            <a:ext cx="8511300" cy="1895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19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Motoren</a:t>
            </a:r>
            <a:endParaRPr/>
          </a:p>
        </p:txBody>
      </p:sp>
      <p:pic>
        <p:nvPicPr>
          <p:cNvPr id="206" name="Google Shape;2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55" y="1284755"/>
            <a:ext cx="1878818" cy="13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/>
          <p:nvPr/>
        </p:nvSpPr>
        <p:spPr>
          <a:xfrm>
            <a:off x="630325" y="2605775"/>
            <a:ext cx="134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PWM-Signal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550" y="963450"/>
            <a:ext cx="793850" cy="7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3030400" y="1720575"/>
            <a:ext cx="94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Motorregler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19"/>
          <p:cNvPicPr preferRelativeResize="0"/>
          <p:nvPr/>
        </p:nvPicPr>
        <p:blipFill rotWithShape="1">
          <a:blip r:embed="rId5">
            <a:alphaModFix/>
          </a:blip>
          <a:srcRect b="25771" l="22190" r="22195" t="25776"/>
          <a:stretch/>
        </p:blipFill>
        <p:spPr>
          <a:xfrm>
            <a:off x="4328500" y="963450"/>
            <a:ext cx="911217" cy="7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/>
        </p:nvSpPr>
        <p:spPr>
          <a:xfrm>
            <a:off x="4069050" y="1758425"/>
            <a:ext cx="143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Gleichstrom-Motor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" name="Google Shape;212;p19"/>
          <p:cNvCxnSpPr>
            <a:stCxn id="206" idx="3"/>
            <a:endCxn id="208" idx="1"/>
          </p:cNvCxnSpPr>
          <p:nvPr/>
        </p:nvCxnSpPr>
        <p:spPr>
          <a:xfrm flipH="1" rot="10800000">
            <a:off x="2337173" y="1360430"/>
            <a:ext cx="767400" cy="6021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3" name="Google Shape;213;p19"/>
          <p:cNvCxnSpPr>
            <a:stCxn id="208" idx="3"/>
            <a:endCxn id="210" idx="1"/>
          </p:cNvCxnSpPr>
          <p:nvPr/>
        </p:nvCxnSpPr>
        <p:spPr>
          <a:xfrm>
            <a:off x="3898400" y="1360375"/>
            <a:ext cx="430200" cy="600"/>
          </a:xfrm>
          <a:prstGeom prst="curvedConnector3">
            <a:avLst>
              <a:gd fmla="val 49988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4" name="Google Shape;214;p19"/>
          <p:cNvSpPr txBox="1"/>
          <p:nvPr/>
        </p:nvSpPr>
        <p:spPr>
          <a:xfrm>
            <a:off x="5414173" y="915825"/>
            <a:ext cx="207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Stromfluß regelt </a:t>
            </a: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Geschwindigkeit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Beliebt für Antriebsmotoren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Verbaut in fast allem, was fährt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Inzwischen oft bürstenlos ⇒ schneller bei weniger Strom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4575" y="2061925"/>
            <a:ext cx="793851" cy="7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/>
        </p:nvSpPr>
        <p:spPr>
          <a:xfrm>
            <a:off x="3972400" y="2304950"/>
            <a:ext cx="69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Servo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4751325" y="2120850"/>
            <a:ext cx="260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Stromfluß regelt </a:t>
            </a: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Rotationswinkel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Gelenke, Klappen, …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Auch als Continuous-Rotation-Servo wie hier!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" name="Google Shape;218;p19"/>
          <p:cNvCxnSpPr/>
          <p:nvPr/>
        </p:nvCxnSpPr>
        <p:spPr>
          <a:xfrm rot="10800000">
            <a:off x="3001475" y="2052950"/>
            <a:ext cx="44025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9" name="Google Shape;2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173" y="3276621"/>
            <a:ext cx="1586425" cy="156345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458350" y="3615525"/>
            <a:ext cx="911100" cy="10467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Dome Ring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M3x20mm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Schraube nach unten durch das Zahnrad schrauben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19"/>
          <p:cNvSpPr/>
          <p:nvPr/>
        </p:nvSpPr>
        <p:spPr>
          <a:xfrm rot="-5400000">
            <a:off x="1884483" y="4206198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2510875" y="3615525"/>
            <a:ext cx="911100" cy="9234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Dome Ring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mit Dome verschrauben (3x M3x8mm) oder verkleben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19"/>
          <p:cNvSpPr/>
          <p:nvPr/>
        </p:nvSpPr>
        <p:spPr>
          <a:xfrm rot="5400000">
            <a:off x="2189283" y="4129998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19"/>
          <p:cNvSpPr/>
          <p:nvPr/>
        </p:nvSpPr>
        <p:spPr>
          <a:xfrm rot="5400000">
            <a:off x="1427283" y="4129998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19"/>
          <p:cNvSpPr/>
          <p:nvPr/>
        </p:nvSpPr>
        <p:spPr>
          <a:xfrm rot="5400000">
            <a:off x="1808283" y="4053798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8">
            <a:alphaModFix/>
          </a:blip>
          <a:srcRect b="0" l="17675" r="10588" t="14690"/>
          <a:stretch/>
        </p:blipFill>
        <p:spPr>
          <a:xfrm>
            <a:off x="3962400" y="3089825"/>
            <a:ext cx="1751595" cy="17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9"/>
          <p:cNvSpPr txBox="1"/>
          <p:nvPr/>
        </p:nvSpPr>
        <p:spPr>
          <a:xfrm>
            <a:off x="3497100" y="3155050"/>
            <a:ext cx="1497900" cy="17856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Dome-Servo verbauen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9999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Servo vom Steckbrett lösen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9999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Scheibe auf Servo schrauben (Servo-Schräubchen)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9999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Zahnrad auf Servoscheibe kleben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9999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Servo in Halter einschrauben (Servo-Schräubchen)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9999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Halter in Körper einschrauben (M3x10)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8" name="Google Shape;228;p19"/>
          <p:cNvCxnSpPr>
            <a:stCxn id="206" idx="3"/>
            <a:endCxn id="215" idx="1"/>
          </p:cNvCxnSpPr>
          <p:nvPr/>
        </p:nvCxnSpPr>
        <p:spPr>
          <a:xfrm>
            <a:off x="2337173" y="1962530"/>
            <a:ext cx="767400" cy="49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9" name="Google Shape;22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69575" y="3079575"/>
            <a:ext cx="2600701" cy="173656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9"/>
          <p:cNvSpPr txBox="1"/>
          <p:nvPr/>
        </p:nvSpPr>
        <p:spPr>
          <a:xfrm>
            <a:off x="368475" y="3048850"/>
            <a:ext cx="10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rPr>
              <a:t>Hands-ON</a:t>
            </a:r>
            <a:endParaRPr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7312100" y="1663575"/>
            <a:ext cx="1878900" cy="15393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Bein-Servos</a:t>
            </a: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verbauen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0799" lvl="0" marL="179999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Servo vom Steckbrett lösen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9999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Scheibe auf Servo schrauben (Servo-Schräubchen)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9999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Rad auf Servoscheibe kleben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9999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Servo in Halter einschrauben (Servo-Schräubchen)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9999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Halter in Körper einschrauben (M3x5) - </a:t>
            </a: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Orientierung siehe Skizze!!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9999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Servokabel in Körper führen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1385875" y="3155050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5009900" y="3155050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6277750" y="3155050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idx="1" type="body"/>
          </p:nvPr>
        </p:nvSpPr>
        <p:spPr>
          <a:xfrm>
            <a:off x="311700" y="880775"/>
            <a:ext cx="8520600" cy="2063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Materialien und Techniken</a:t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320975" y="2995875"/>
            <a:ext cx="8511300" cy="1895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20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Microcontroller</a:t>
            </a:r>
            <a:endParaRPr/>
          </a:p>
        </p:txBody>
      </p:sp>
      <p:pic>
        <p:nvPicPr>
          <p:cNvPr id="242" name="Google Shape;2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980" y="1312685"/>
            <a:ext cx="954705" cy="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4">
            <a:alphaModFix/>
          </a:blip>
          <a:srcRect b="12523" l="9722" r="9730" t="12530"/>
          <a:stretch/>
        </p:blipFill>
        <p:spPr>
          <a:xfrm>
            <a:off x="3724438" y="1165000"/>
            <a:ext cx="954700" cy="88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0"/>
          <p:cNvSpPr txBox="1"/>
          <p:nvPr/>
        </p:nvSpPr>
        <p:spPr>
          <a:xfrm>
            <a:off x="796100" y="2054750"/>
            <a:ext cx="240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Arduino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Absolut der beliebteste Microcontroller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Open Hardware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Freie C++-Entwicklungsumgebung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&gt;40 Boards nur bei der Arduino Foundation selbst!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3200700" y="2054750"/>
            <a:ext cx="240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Raspberry Pi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Etwas mächtigerer ARM-PC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Eigentlich kein Microcontroller, wird inzwischen aber oft so benutzt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Läuft unter Linux ⇒ viele Programmiersprachen (C++, Python, …)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780" y="1541298"/>
            <a:ext cx="954705" cy="74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20"/>
          <p:cNvCxnSpPr/>
          <p:nvPr/>
        </p:nvCxnSpPr>
        <p:spPr>
          <a:xfrm>
            <a:off x="5605200" y="1211975"/>
            <a:ext cx="0" cy="1400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0"/>
          <p:cNvSpPr/>
          <p:nvPr/>
        </p:nvSpPr>
        <p:spPr>
          <a:xfrm>
            <a:off x="7604075" y="1334050"/>
            <a:ext cx="1075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Montserrat"/>
                <a:ea typeface="Montserrat"/>
                <a:cs typeface="Montserrat"/>
                <a:sym typeface="Montserrat"/>
              </a:rPr>
              <a:t>Sound-Controller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7604075" y="1679850"/>
            <a:ext cx="1075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Montserrat"/>
                <a:ea typeface="Montserrat"/>
                <a:cs typeface="Montserrat"/>
                <a:sym typeface="Montserrat"/>
              </a:rPr>
              <a:t>Ext. Servo-Controller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7604075" y="2025650"/>
            <a:ext cx="1075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Montserrat"/>
                <a:ea typeface="Montserrat"/>
                <a:cs typeface="Montserrat"/>
                <a:sym typeface="Montserrat"/>
              </a:rPr>
              <a:t>Sensor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7604075" y="2434650"/>
            <a:ext cx="2997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7991975" y="2434650"/>
            <a:ext cx="2997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8379875" y="2434650"/>
            <a:ext cx="2997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4" name="Google Shape;254;p20"/>
          <p:cNvCxnSpPr>
            <a:stCxn id="246" idx="3"/>
            <a:endCxn id="248" idx="1"/>
          </p:cNvCxnSpPr>
          <p:nvPr/>
        </p:nvCxnSpPr>
        <p:spPr>
          <a:xfrm flipH="1" rot="10800000">
            <a:off x="6990485" y="1471035"/>
            <a:ext cx="613500" cy="4413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0"/>
          <p:cNvSpPr txBox="1"/>
          <p:nvPr/>
        </p:nvSpPr>
        <p:spPr>
          <a:xfrm>
            <a:off x="6901425" y="965125"/>
            <a:ext cx="79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Seriell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Punkt zu Punkt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6" name="Google Shape;256;p20"/>
          <p:cNvCxnSpPr>
            <a:stCxn id="246" idx="3"/>
            <a:endCxn id="249" idx="1"/>
          </p:cNvCxnSpPr>
          <p:nvPr/>
        </p:nvCxnSpPr>
        <p:spPr>
          <a:xfrm flipH="1" rot="10800000">
            <a:off x="6990485" y="1816935"/>
            <a:ext cx="613500" cy="954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0"/>
          <p:cNvCxnSpPr>
            <a:stCxn id="246" idx="3"/>
            <a:endCxn id="250" idx="1"/>
          </p:cNvCxnSpPr>
          <p:nvPr/>
        </p:nvCxnSpPr>
        <p:spPr>
          <a:xfrm>
            <a:off x="6990485" y="1912335"/>
            <a:ext cx="613500" cy="2505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0"/>
          <p:cNvCxnSpPr>
            <a:stCxn id="250" idx="2"/>
            <a:endCxn id="251" idx="0"/>
          </p:cNvCxnSpPr>
          <p:nvPr/>
        </p:nvCxnSpPr>
        <p:spPr>
          <a:xfrm rot="5400000">
            <a:off x="7880525" y="2173250"/>
            <a:ext cx="134700" cy="387900"/>
          </a:xfrm>
          <a:prstGeom prst="bentConnector3">
            <a:avLst>
              <a:gd fmla="val 5003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0"/>
          <p:cNvCxnSpPr>
            <a:stCxn id="252" idx="1"/>
            <a:endCxn id="252" idx="1"/>
          </p:cNvCxnSpPr>
          <p:nvPr/>
        </p:nvCxnSpPr>
        <p:spPr>
          <a:xfrm>
            <a:off x="7991975" y="2571750"/>
            <a:ext cx="600" cy="600"/>
          </a:xfrm>
          <a:prstGeom prst="bentConnector3">
            <a:avLst>
              <a:gd fmla="val -15241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0"/>
          <p:cNvCxnSpPr>
            <a:stCxn id="252" idx="3"/>
            <a:endCxn id="253" idx="1"/>
          </p:cNvCxnSpPr>
          <p:nvPr/>
        </p:nvCxnSpPr>
        <p:spPr>
          <a:xfrm>
            <a:off x="8291675" y="2571750"/>
            <a:ext cx="88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0"/>
          <p:cNvSpPr txBox="1"/>
          <p:nvPr/>
        </p:nvSpPr>
        <p:spPr>
          <a:xfrm>
            <a:off x="6901425" y="2139988"/>
            <a:ext cx="79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Bus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I2c, CAN, …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8423300" y="1932650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#1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7634975" y="2343275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#2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8046775" y="2347450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#3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8421525" y="2351625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#4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20"/>
          <p:cNvPicPr preferRelativeResize="0"/>
          <p:nvPr/>
        </p:nvPicPr>
        <p:blipFill rotWithShape="1">
          <a:blip r:embed="rId5">
            <a:alphaModFix/>
          </a:blip>
          <a:srcRect b="15049" l="0" r="0" t="11647"/>
          <a:stretch/>
        </p:blipFill>
        <p:spPr>
          <a:xfrm>
            <a:off x="893458" y="3243075"/>
            <a:ext cx="2866217" cy="1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0"/>
          <p:cNvPicPr preferRelativeResize="0"/>
          <p:nvPr/>
        </p:nvPicPr>
        <p:blipFill rotWithShape="1">
          <a:blip r:embed="rId6">
            <a:alphaModFix/>
          </a:blip>
          <a:srcRect b="7213" l="8045" r="0" t="7213"/>
          <a:stretch/>
        </p:blipFill>
        <p:spPr>
          <a:xfrm>
            <a:off x="3759687" y="3243075"/>
            <a:ext cx="2747464" cy="15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0"/>
          <p:cNvSpPr txBox="1"/>
          <p:nvPr/>
        </p:nvSpPr>
        <p:spPr>
          <a:xfrm>
            <a:off x="368475" y="3048850"/>
            <a:ext cx="10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rPr>
              <a:t>Hands-ON</a:t>
            </a:r>
            <a:endParaRPr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9" name="Google Shape;269;p20"/>
          <p:cNvCxnSpPr/>
          <p:nvPr/>
        </p:nvCxnSpPr>
        <p:spPr>
          <a:xfrm>
            <a:off x="4074300" y="3167100"/>
            <a:ext cx="332100" cy="25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0"/>
          <p:cNvCxnSpPr/>
          <p:nvPr/>
        </p:nvCxnSpPr>
        <p:spPr>
          <a:xfrm flipH="1" rot="10800000">
            <a:off x="3782700" y="4371325"/>
            <a:ext cx="623700" cy="38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0"/>
          <p:cNvSpPr/>
          <p:nvPr/>
        </p:nvSpPr>
        <p:spPr>
          <a:xfrm>
            <a:off x="3904975" y="2995875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3595675" y="4643775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1312035" y="3135375"/>
            <a:ext cx="3110575" cy="1311525"/>
          </a:xfrm>
          <a:custGeom>
            <a:rect b="b" l="l" r="r" t="t"/>
            <a:pathLst>
              <a:path extrusionOk="0" h="52461" w="124423">
                <a:moveTo>
                  <a:pt x="124423" y="20061"/>
                </a:moveTo>
                <a:cubicBezTo>
                  <a:pt x="110815" y="16767"/>
                  <a:pt x="63457" y="-2079"/>
                  <a:pt x="42775" y="297"/>
                </a:cubicBezTo>
                <a:cubicBezTo>
                  <a:pt x="22093" y="2673"/>
                  <a:pt x="3571" y="25623"/>
                  <a:pt x="331" y="34317"/>
                </a:cubicBezTo>
                <a:cubicBezTo>
                  <a:pt x="-2909" y="43011"/>
                  <a:pt x="19501" y="49437"/>
                  <a:pt x="23335" y="52461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Google Shape;274;p20"/>
          <p:cNvSpPr/>
          <p:nvPr/>
        </p:nvSpPr>
        <p:spPr>
          <a:xfrm>
            <a:off x="2754000" y="3758400"/>
            <a:ext cx="1644300" cy="688500"/>
          </a:xfrm>
          <a:custGeom>
            <a:rect b="b" l="l" r="r" t="t"/>
            <a:pathLst>
              <a:path extrusionOk="0" h="27540" w="65772">
                <a:moveTo>
                  <a:pt x="65772" y="0"/>
                </a:moveTo>
                <a:cubicBezTo>
                  <a:pt x="62478" y="2538"/>
                  <a:pt x="51030" y="11718"/>
                  <a:pt x="46008" y="15228"/>
                </a:cubicBezTo>
                <a:cubicBezTo>
                  <a:pt x="40986" y="18738"/>
                  <a:pt x="43308" y="19008"/>
                  <a:pt x="35640" y="21060"/>
                </a:cubicBezTo>
                <a:cubicBezTo>
                  <a:pt x="27972" y="23112"/>
                  <a:pt x="5940" y="26460"/>
                  <a:pt x="0" y="2754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75" name="Google Shape;275;p20"/>
          <p:cNvPicPr preferRelativeResize="0"/>
          <p:nvPr/>
        </p:nvPicPr>
        <p:blipFill rotWithShape="1">
          <a:blip r:embed="rId7">
            <a:alphaModFix/>
          </a:blip>
          <a:srcRect b="0" l="79738" r="0" t="65736"/>
          <a:stretch/>
        </p:blipFill>
        <p:spPr>
          <a:xfrm>
            <a:off x="6649275" y="3839622"/>
            <a:ext cx="954700" cy="101104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/>
          <p:nvPr/>
        </p:nvSpPr>
        <p:spPr>
          <a:xfrm>
            <a:off x="4406400" y="3879900"/>
            <a:ext cx="2259900" cy="348300"/>
          </a:xfrm>
          <a:custGeom>
            <a:rect b="b" l="l" r="r" t="t"/>
            <a:pathLst>
              <a:path extrusionOk="0" h="13932" w="90396">
                <a:moveTo>
                  <a:pt x="90396" y="0"/>
                </a:moveTo>
                <a:cubicBezTo>
                  <a:pt x="77652" y="378"/>
                  <a:pt x="28998" y="-54"/>
                  <a:pt x="13932" y="2268"/>
                </a:cubicBezTo>
                <a:cubicBezTo>
                  <a:pt x="-1134" y="4590"/>
                  <a:pt x="2322" y="11988"/>
                  <a:pt x="0" y="13932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7" name="Google Shape;277;p20"/>
          <p:cNvSpPr/>
          <p:nvPr/>
        </p:nvSpPr>
        <p:spPr>
          <a:xfrm>
            <a:off x="4422600" y="3969000"/>
            <a:ext cx="2259900" cy="615600"/>
          </a:xfrm>
          <a:custGeom>
            <a:rect b="b" l="l" r="r" t="t"/>
            <a:pathLst>
              <a:path extrusionOk="0" h="24624" w="90396">
                <a:moveTo>
                  <a:pt x="90396" y="0"/>
                </a:moveTo>
                <a:cubicBezTo>
                  <a:pt x="79650" y="1134"/>
                  <a:pt x="40986" y="2700"/>
                  <a:pt x="25920" y="6804"/>
                </a:cubicBezTo>
                <a:cubicBezTo>
                  <a:pt x="10854" y="10908"/>
                  <a:pt x="4320" y="21654"/>
                  <a:pt x="0" y="24624"/>
                </a:cubicBez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Google Shape;278;p20"/>
          <p:cNvSpPr txBox="1"/>
          <p:nvPr/>
        </p:nvSpPr>
        <p:spPr>
          <a:xfrm>
            <a:off x="6617375" y="3040300"/>
            <a:ext cx="2062200" cy="9234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MP3-Player verbinden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VCC mit “+”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GND mit “-”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RX mit TX-Pin am ESP32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TX mit RX-Pin am ESP-32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Lautsprecher mit SPK_1 und SPK_2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7746100" y="4473900"/>
            <a:ext cx="1362600" cy="554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Sounds triggern mit</a:t>
            </a:r>
            <a:b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Start / Select / Dreieck / X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/>
          <p:nvPr/>
        </p:nvSpPr>
        <p:spPr>
          <a:xfrm>
            <a:off x="320975" y="931500"/>
            <a:ext cx="8511300" cy="39594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21"/>
          <p:cNvSpPr txBox="1"/>
          <p:nvPr>
            <p:ph type="title"/>
          </p:nvPr>
        </p:nvSpPr>
        <p:spPr>
          <a:xfrm>
            <a:off x="0" y="0"/>
            <a:ext cx="85206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Noch ein bisschen Mechanik</a:t>
            </a:r>
            <a:endParaRPr/>
          </a:p>
        </p:txBody>
      </p:sp>
      <p:sp>
        <p:nvSpPr>
          <p:cNvPr id="286" name="Google Shape;286;p21"/>
          <p:cNvSpPr txBox="1"/>
          <p:nvPr/>
        </p:nvSpPr>
        <p:spPr>
          <a:xfrm>
            <a:off x="368475" y="991450"/>
            <a:ext cx="10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rPr>
              <a:t>Hands-ON</a:t>
            </a:r>
            <a:endParaRPr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895" y="1379375"/>
            <a:ext cx="2998299" cy="2289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1"/>
          <p:cNvSpPr/>
          <p:nvPr/>
        </p:nvSpPr>
        <p:spPr>
          <a:xfrm rot="-5400000">
            <a:off x="3107758" y="2167348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2131075" y="1453150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1792450" y="2001000"/>
            <a:ext cx="1075500" cy="10467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Kugellager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Drei kleine Kugellager übereinander in das Loch für die Dome-Achse einführen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899" y="1326975"/>
            <a:ext cx="2505675" cy="26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1"/>
          <p:cNvSpPr/>
          <p:nvPr/>
        </p:nvSpPr>
        <p:spPr>
          <a:xfrm>
            <a:off x="6321958" y="3445648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21"/>
          <p:cNvSpPr txBox="1"/>
          <p:nvPr/>
        </p:nvSpPr>
        <p:spPr>
          <a:xfrm>
            <a:off x="6537550" y="3271200"/>
            <a:ext cx="1075500" cy="677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Kleines </a:t>
            </a: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Kugellager einklemmen oder kleben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7386550" y="1803600"/>
            <a:ext cx="1075500" cy="677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Großes</a:t>
            </a: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Kugellager einklemmen oder kleben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6991008" y="2000998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1"/>
          <p:cNvSpPr/>
          <p:nvPr/>
        </p:nvSpPr>
        <p:spPr>
          <a:xfrm rot="10800000">
            <a:off x="5858758" y="2843698"/>
            <a:ext cx="168600" cy="135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4867450" y="2480700"/>
            <a:ext cx="1075500" cy="6771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Rad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einschrauben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(M3x10 Madenschraube)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7312075" y="3329250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8099275" y="1884600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5607350" y="2509388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1"/>
          <p:cNvSpPr txBox="1"/>
          <p:nvPr/>
        </p:nvSpPr>
        <p:spPr>
          <a:xfrm>
            <a:off x="784775" y="4025200"/>
            <a:ext cx="4163700" cy="615600"/>
          </a:xfrm>
          <a:prstGeom prst="rect">
            <a:avLst/>
          </a:prstGeom>
          <a:solidFill>
            <a:srgbClr val="FFFFFF">
              <a:alpha val="751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Servos erneut verbinden, Droiden auf die Füße stellen – FERTIG!!!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21"/>
          <p:cNvSpPr/>
          <p:nvPr/>
        </p:nvSpPr>
        <p:spPr>
          <a:xfrm>
            <a:off x="575150" y="4012288"/>
            <a:ext cx="251400" cy="25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2288" y="4050950"/>
            <a:ext cx="630500" cy="62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1"/>
          <p:cNvSpPr txBox="1"/>
          <p:nvPr/>
        </p:nvSpPr>
        <p:spPr>
          <a:xfrm>
            <a:off x="6223813" y="4025188"/>
            <a:ext cx="2404500" cy="677100"/>
          </a:xfrm>
          <a:prstGeom prst="rect">
            <a:avLst/>
          </a:prstGeom>
          <a:solidFill>
            <a:srgbClr val="FFFFFF">
              <a:alpha val="751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Bemalen mit Acrylfarben</a:t>
            </a:r>
            <a:endParaRPr b="1"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Acrylstifte oder Farbe und Pinsel gibt es in großer Auswahl im Kunstgeschäft oder bei Amazon!</a:t>
            </a:r>
            <a:endParaRPr sz="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21"/>
          <p:cNvPicPr preferRelativeResize="0"/>
          <p:nvPr/>
        </p:nvPicPr>
        <p:blipFill rotWithShape="1">
          <a:blip r:embed="rId6">
            <a:alphaModFix/>
          </a:blip>
          <a:srcRect b="20067" l="4962" r="4971" t="13504"/>
          <a:stretch/>
        </p:blipFill>
        <p:spPr>
          <a:xfrm>
            <a:off x="7743213" y="2776527"/>
            <a:ext cx="1034838" cy="1356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oid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